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76" r:id="rId3"/>
    <p:sldId id="283" r:id="rId4"/>
    <p:sldId id="277" r:id="rId5"/>
    <p:sldId id="284" r:id="rId6"/>
    <p:sldId id="263" r:id="rId7"/>
    <p:sldId id="256" r:id="rId8"/>
    <p:sldId id="257" r:id="rId9"/>
    <p:sldId id="265" r:id="rId10"/>
    <p:sldId id="270" r:id="rId11"/>
    <p:sldId id="286" r:id="rId12"/>
    <p:sldId id="271" r:id="rId13"/>
    <p:sldId id="272" r:id="rId14"/>
    <p:sldId id="273" r:id="rId15"/>
    <p:sldId id="278" r:id="rId16"/>
    <p:sldId id="266" r:id="rId17"/>
    <p:sldId id="267" r:id="rId18"/>
    <p:sldId id="268" r:id="rId19"/>
    <p:sldId id="269" r:id="rId20"/>
    <p:sldId id="279" r:id="rId21"/>
    <p:sldId id="285" r:id="rId22"/>
    <p:sldId id="28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7985" autoAdjust="0"/>
    <p:restoredTop sz="95565" autoAdjust="0"/>
  </p:normalViewPr>
  <p:slideViewPr>
    <p:cSldViewPr snapToGrid="0">
      <p:cViewPr varScale="1">
        <p:scale>
          <a:sx n="91" d="100"/>
          <a:sy n="91" d="100"/>
        </p:scale>
        <p:origin x="699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3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8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76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71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141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900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15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8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45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22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64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610BF-6D67-4E87-80EF-4EC2CFA173B8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EDD17-E9EB-475B-A521-3A686B406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29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" r="875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8912" y="287961"/>
            <a:ext cx="81328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</a:rPr>
              <a:t>Livestock grazing effects on Western terrestrial vertebrates: a systematic review and meta-analysis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436181" y="5666179"/>
            <a:ext cx="82675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Supporting Authors: Cara Appel, Emily Buck, Kelly Commons, Matthew Delgado, Justin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Demianew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, Sharon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Dulava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Melica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Dunne, Aaron Gottesman, Alyssa Marquez, and Nora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Papian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Humboldt State University, Arcata, CA 95521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BDDCD7-5FCF-4091-8909-1556A0436D72}"/>
              </a:ext>
            </a:extLst>
          </p:cNvPr>
          <p:cNvSpPr/>
          <p:nvPr/>
        </p:nvSpPr>
        <p:spPr>
          <a:xfrm>
            <a:off x="916687" y="5151466"/>
            <a:ext cx="73064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Daniel C. Barton, W. Tim Bean, Abigail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Rutrough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208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99F308D-6323-4ACB-B51D-139E6FA06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066" y="640080"/>
            <a:ext cx="7366984" cy="62179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6503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Abundance: Effect Size – All Studies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66055" y="752633"/>
            <a:ext cx="28759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38 studies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298 effect size estimates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1-48 per study</a:t>
            </a:r>
          </a:p>
        </p:txBody>
      </p:sp>
    </p:spTree>
    <p:extLst>
      <p:ext uri="{BB962C8B-B14F-4D97-AF65-F5344CB8AC3E}">
        <p14:creationId xmlns:p14="http://schemas.microsoft.com/office/powerpoint/2010/main" val="1622710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65" y="658224"/>
            <a:ext cx="7472855" cy="61741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6503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Abundance: Effect Size – Complete Studies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47288" y="721102"/>
            <a:ext cx="28759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27 complete studies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255 effect size estimates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1-48 per study</a:t>
            </a:r>
          </a:p>
        </p:txBody>
      </p:sp>
    </p:spTree>
    <p:extLst>
      <p:ext uri="{BB962C8B-B14F-4D97-AF65-F5344CB8AC3E}">
        <p14:creationId xmlns:p14="http://schemas.microsoft.com/office/powerpoint/2010/main" val="3290557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81" y="178679"/>
            <a:ext cx="8218797" cy="66787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3" y="17759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Abundance: Effect Size &amp; Sample Size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09479" y="4324266"/>
            <a:ext cx="360662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Rosenberg’s fail-safe N*: 3281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*number of additional un-included studies  with a mean effect size of 0 required to negate observed effect size</a:t>
            </a:r>
          </a:p>
        </p:txBody>
      </p:sp>
      <p:sp>
        <p:nvSpPr>
          <p:cNvPr id="5" name="Rectangle 4"/>
          <p:cNvSpPr/>
          <p:nvPr/>
        </p:nvSpPr>
        <p:spPr>
          <a:xfrm>
            <a:off x="4843266" y="2483396"/>
            <a:ext cx="287205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Average Effect Size:  -0.1892 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980475" y="2807860"/>
            <a:ext cx="130996" cy="36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1454825" y="1092722"/>
            <a:ext cx="1030662" cy="37775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/>
          <p:cNvSpPr/>
          <p:nvPr/>
        </p:nvSpPr>
        <p:spPr>
          <a:xfrm>
            <a:off x="80229" y="6271262"/>
            <a:ext cx="322527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Studies with few spatial replicates show variable effect sizes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1041153" y="4870261"/>
            <a:ext cx="964628" cy="1401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5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1" y="813246"/>
            <a:ext cx="7306735" cy="60369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97512" y="106822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Abundance: Forest Plot by Class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98554" y="222832"/>
            <a:ext cx="1046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95% CI</a:t>
            </a:r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H="1">
            <a:off x="4997226" y="446690"/>
            <a:ext cx="2701329" cy="1060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H="1">
            <a:off x="5454870" y="2201917"/>
            <a:ext cx="2107323" cy="227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90884" y="1740079"/>
            <a:ext cx="14556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effect sizes within study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01484" y="3650335"/>
            <a:ext cx="18630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Cochran’s Q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= 846, 241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= 17.2, 4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256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64" y="383628"/>
            <a:ext cx="7687650" cy="63516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468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Abundance: RE Model Effect Size Estimates</a:t>
            </a:r>
          </a:p>
        </p:txBody>
      </p:sp>
      <p:sp>
        <p:nvSpPr>
          <p:cNvPr id="5" name="Rectangle 4"/>
          <p:cNvSpPr/>
          <p:nvPr/>
        </p:nvSpPr>
        <p:spPr>
          <a:xfrm>
            <a:off x="7604353" y="1760613"/>
            <a:ext cx="987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95% CI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>
          <a:xfrm flipH="1">
            <a:off x="6188508" y="1971721"/>
            <a:ext cx="1448056" cy="564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75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5FB2F-A8BB-458F-A50A-462B9A0B2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3191"/>
            <a:ext cx="8058041" cy="548928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318" y="108134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Abundance Study Design Moderators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0" t="1378" r="22500" b="3392"/>
          <a:stretch/>
        </p:blipFill>
        <p:spPr>
          <a:xfrm>
            <a:off x="6493692" y="1605355"/>
            <a:ext cx="2085122" cy="1895856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</p:cNvCxnSpPr>
          <p:nvPr/>
        </p:nvCxnSpPr>
        <p:spPr>
          <a:xfrm flipH="1">
            <a:off x="5169049" y="3226000"/>
            <a:ext cx="1230353" cy="1157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399401" y="3638421"/>
            <a:ext cx="24806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Similar </a:t>
            </a:r>
            <a:r>
              <a:rPr lang="en-US" b="1" i="1" u="sng" dirty="0">
                <a:latin typeface="Arial" panose="020B0604020202020204" pitchFamily="34" charset="0"/>
                <a:cs typeface="Arial" panose="020B0604020202020204" pitchFamily="34" charset="0"/>
              </a:rPr>
              <a:t>preliminary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results for moderators: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study type (randomized) 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plant community type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grazing intensity is a dumpster fire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88598A-CDEB-43D9-80F9-C4D8B136F93E}"/>
              </a:ext>
            </a:extLst>
          </p:cNvPr>
          <p:cNvSpPr/>
          <p:nvPr/>
        </p:nvSpPr>
        <p:spPr>
          <a:xfrm>
            <a:off x="1555617" y="1524372"/>
            <a:ext cx="1046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 = 65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93534E-65D8-44E6-B9F4-B722C4D34C36}"/>
              </a:ext>
            </a:extLst>
          </p:cNvPr>
          <p:cNvCxnSpPr>
            <a:cxnSpLocks/>
          </p:cNvCxnSpPr>
          <p:nvPr/>
        </p:nvCxnSpPr>
        <p:spPr>
          <a:xfrm>
            <a:off x="2076390" y="1893704"/>
            <a:ext cx="1786162" cy="85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3122EB1-D936-44DB-9366-3D3A12F37A91}"/>
              </a:ext>
            </a:extLst>
          </p:cNvPr>
          <p:cNvSpPr/>
          <p:nvPr/>
        </p:nvSpPr>
        <p:spPr>
          <a:xfrm>
            <a:off x="3105893" y="5455241"/>
            <a:ext cx="1046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 = 178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1E2A62-864F-47DF-A82E-AAAD89C2614D}"/>
              </a:ext>
            </a:extLst>
          </p:cNvPr>
          <p:cNvCxnSpPr>
            <a:cxnSpLocks/>
          </p:cNvCxnSpPr>
          <p:nvPr/>
        </p:nvCxnSpPr>
        <p:spPr>
          <a:xfrm flipV="1">
            <a:off x="3773214" y="4960883"/>
            <a:ext cx="875062" cy="494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27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91" y="592381"/>
            <a:ext cx="7710380" cy="62656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5257" y="112279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Richness: Effect Size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09825" y="1168529"/>
            <a:ext cx="16019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14 complete studies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34 effect size estimates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1-6 per study</a:t>
            </a:r>
          </a:p>
        </p:txBody>
      </p:sp>
    </p:spTree>
    <p:extLst>
      <p:ext uri="{BB962C8B-B14F-4D97-AF65-F5344CB8AC3E}">
        <p14:creationId xmlns:p14="http://schemas.microsoft.com/office/powerpoint/2010/main" val="9209548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6" y="254756"/>
            <a:ext cx="8113986" cy="65935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1" y="82944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Richness: Effect Size &amp; Sample Size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93324" y="4328038"/>
            <a:ext cx="3752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Rosenberg’s fail-safe N*: 99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*number of additional un-included studies with a mean effect size of 0 required to negate observed effect size</a:t>
            </a:r>
          </a:p>
        </p:txBody>
      </p:sp>
      <p:sp>
        <p:nvSpPr>
          <p:cNvPr id="5" name="Rectangle 4"/>
          <p:cNvSpPr/>
          <p:nvPr/>
        </p:nvSpPr>
        <p:spPr>
          <a:xfrm>
            <a:off x="4948020" y="2924808"/>
            <a:ext cx="29767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Average Effect Size:  -0.2619 </a:t>
            </a:r>
          </a:p>
        </p:txBody>
      </p:sp>
      <p:cxnSp>
        <p:nvCxnSpPr>
          <p:cNvPr id="8" name="Straight Arrow Connector 7"/>
          <p:cNvCxnSpPr>
            <a:cxnSpLocks/>
          </p:cNvCxnSpPr>
          <p:nvPr/>
        </p:nvCxnSpPr>
        <p:spPr>
          <a:xfrm flipH="1" flipV="1">
            <a:off x="6006662" y="2317531"/>
            <a:ext cx="103195" cy="60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1292191" y="930704"/>
            <a:ext cx="1484959" cy="472077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/>
          <p:cNvSpPr/>
          <p:nvPr/>
        </p:nvSpPr>
        <p:spPr>
          <a:xfrm>
            <a:off x="-1" y="6126608"/>
            <a:ext cx="337382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Studies with few spatial replicates show variable effect sizes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1460938" y="5651477"/>
            <a:ext cx="246993" cy="475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363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" y="0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Richness: Forest Plot by Class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" y="914400"/>
            <a:ext cx="7296051" cy="592892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369430" y="456802"/>
            <a:ext cx="10125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95% CI</a:t>
            </a:r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H="1">
            <a:off x="5773827" y="650853"/>
            <a:ext cx="1595604" cy="762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H="1">
            <a:off x="5370786" y="2304295"/>
            <a:ext cx="2158265" cy="71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29053" y="1923422"/>
            <a:ext cx="14730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effect sizes within study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43156" y="3560998"/>
            <a:ext cx="17988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Cochran’s Q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= 72.2, 30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= 7.5, 4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847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94" y="730469"/>
            <a:ext cx="7446228" cy="6050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03800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Richness: RE Model Effect Size Estimates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69431" y="3560998"/>
            <a:ext cx="16177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Cochran’s Q</a:t>
            </a:r>
          </a:p>
          <a:p>
            <a:endParaRPr lang="en-US" dirty="0"/>
          </a:p>
          <a:p>
            <a:r>
              <a:rPr lang="en-US" dirty="0"/>
              <a:t>Q</a:t>
            </a:r>
            <a:r>
              <a:rPr lang="en-US" baseline="-25000" dirty="0"/>
              <a:t>E </a:t>
            </a:r>
            <a:r>
              <a:rPr lang="en-US" dirty="0"/>
              <a:t>= 72.2, 30 </a:t>
            </a:r>
            <a:r>
              <a:rPr lang="en-US" dirty="0" err="1"/>
              <a:t>df</a:t>
            </a:r>
            <a:endParaRPr lang="en-US" dirty="0"/>
          </a:p>
          <a:p>
            <a:endParaRPr lang="en-US" baseline="-25000" dirty="0"/>
          </a:p>
          <a:p>
            <a:endParaRPr lang="en-US" baseline="-25000" dirty="0"/>
          </a:p>
          <a:p>
            <a:r>
              <a:rPr lang="en-US" dirty="0"/>
              <a:t>Q</a:t>
            </a:r>
            <a:r>
              <a:rPr lang="en-US" baseline="-25000" dirty="0"/>
              <a:t>M </a:t>
            </a:r>
            <a:r>
              <a:rPr lang="en-US" dirty="0"/>
              <a:t>= 7.5, 4 </a:t>
            </a:r>
            <a:r>
              <a:rPr lang="en-US" dirty="0" err="1"/>
              <a:t>df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43473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83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1474" y="413858"/>
            <a:ext cx="7581668" cy="507831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>
                <a:latin typeface="Arial" panose="020B0604020202020204" pitchFamily="34" charset="0"/>
                <a:cs typeface="Arial" panose="020B0604020202020204" pitchFamily="34" charset="0"/>
              </a:rPr>
              <a:t>Motivation: livestock grazing and wildlife</a:t>
            </a:r>
          </a:p>
        </p:txBody>
      </p:sp>
    </p:spTree>
    <p:extLst>
      <p:ext uri="{BB962C8B-B14F-4D97-AF65-F5344CB8AC3E}">
        <p14:creationId xmlns:p14="http://schemas.microsoft.com/office/powerpoint/2010/main" val="1167982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1" r="5555"/>
          <a:stretch/>
        </p:blipFill>
        <p:spPr>
          <a:xfrm>
            <a:off x="0" y="5741"/>
            <a:ext cx="9144000" cy="68522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5473" y="161603"/>
            <a:ext cx="7581668" cy="584775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To-do list</a:t>
            </a:r>
          </a:p>
        </p:txBody>
      </p:sp>
    </p:spTree>
    <p:extLst>
      <p:ext uri="{BB962C8B-B14F-4D97-AF65-F5344CB8AC3E}">
        <p14:creationId xmlns:p14="http://schemas.microsoft.com/office/powerpoint/2010/main" val="3071474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1" r="5555"/>
          <a:stretch/>
        </p:blipFill>
        <p:spPr>
          <a:xfrm>
            <a:off x="0" y="5741"/>
            <a:ext cx="9144000" cy="68522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5473" y="161603"/>
            <a:ext cx="7581668" cy="584775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To-do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4F3DBB-9E88-4620-B2AA-9203A9057329}"/>
              </a:ext>
            </a:extLst>
          </p:cNvPr>
          <p:cNvSpPr txBox="1"/>
          <p:nvPr/>
        </p:nvSpPr>
        <p:spPr>
          <a:xfrm>
            <a:off x="199696" y="1069151"/>
            <a:ext cx="8744607" cy="5447645"/>
          </a:xfrm>
          <a:prstGeom prst="rect">
            <a:avLst/>
          </a:prstGeom>
          <a:solidFill>
            <a:schemeClr val="bg1">
              <a:lumMod val="85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Provide access to osf.io project to volunteer expert reviewers (i.e. you?)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Additional exploration of moderators, </a:t>
            </a:r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especially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climate (PRISM) and regime (difficult)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Author contact or multiple imputation for studies with </a:t>
            </a:r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partially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missing data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Random-effects phylogenetic meta-analysis with nested and crossed effects with missing data and unbalanced design that still yields defensible variance estimates (note: I’m not doing this, but you should) </a:t>
            </a:r>
          </a:p>
        </p:txBody>
      </p:sp>
    </p:spTree>
    <p:extLst>
      <p:ext uri="{BB962C8B-B14F-4D97-AF65-F5344CB8AC3E}">
        <p14:creationId xmlns:p14="http://schemas.microsoft.com/office/powerpoint/2010/main" val="13598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44" r="1"/>
          <a:stretch/>
        </p:blipFill>
        <p:spPr>
          <a:xfrm>
            <a:off x="0" y="0"/>
            <a:ext cx="91302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8512" y="154391"/>
            <a:ext cx="40256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Authors of studies whose data we pilfered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HSU College of Natural Resources and Sciences</a:t>
            </a:r>
          </a:p>
        </p:txBody>
      </p:sp>
    </p:spTree>
    <p:extLst>
      <p:ext uri="{BB962C8B-B14F-4D97-AF65-F5344CB8AC3E}">
        <p14:creationId xmlns:p14="http://schemas.microsoft.com/office/powerpoint/2010/main" val="329477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83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1474" y="413858"/>
            <a:ext cx="7581668" cy="507831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>
                <a:latin typeface="Arial" panose="020B0604020202020204" pitchFamily="34" charset="0"/>
                <a:cs typeface="Arial" panose="020B0604020202020204" pitchFamily="34" charset="0"/>
              </a:rPr>
              <a:t>Motivation: livestock grazing and wildlife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38397C-C1AB-425D-8B84-DA51F1151110}"/>
              </a:ext>
            </a:extLst>
          </p:cNvPr>
          <p:cNvSpPr txBox="1"/>
          <p:nvPr/>
        </p:nvSpPr>
        <p:spPr>
          <a:xfrm>
            <a:off x="262757" y="1573011"/>
            <a:ext cx="8686800" cy="4524315"/>
          </a:xfrm>
          <a:prstGeom prst="rect">
            <a:avLst/>
          </a:prstGeom>
          <a:solidFill>
            <a:schemeClr val="bg1">
              <a:lumMod val="85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Discussions of the effects of livestock grazing can have a substantial emotional component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Livestock grazing is the predominant use of the world’s land masses, including many protected areas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Qualitative scientific reviews and opinion pieces abound, yet few systematic reviews and quantitative syntheses are available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Heterogeneity of livestock impacts on vertebrate wildlife often seems to defy generalization</a:t>
            </a:r>
          </a:p>
        </p:txBody>
      </p:sp>
    </p:spTree>
    <p:extLst>
      <p:ext uri="{BB962C8B-B14F-4D97-AF65-F5344CB8AC3E}">
        <p14:creationId xmlns:p14="http://schemas.microsoft.com/office/powerpoint/2010/main" val="339888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" r="7675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1472" y="319259"/>
            <a:ext cx="7495284" cy="48474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50" b="1" dirty="0">
                <a:latin typeface="Arial" panose="020B0604020202020204" pitchFamily="34" charset="0"/>
                <a:cs typeface="Arial" panose="020B0604020202020204" pitchFamily="34" charset="0"/>
              </a:rPr>
              <a:t>Design challenges in livestock impact studies</a:t>
            </a:r>
          </a:p>
        </p:txBody>
      </p:sp>
    </p:spTree>
    <p:extLst>
      <p:ext uri="{BB962C8B-B14F-4D97-AF65-F5344CB8AC3E}">
        <p14:creationId xmlns:p14="http://schemas.microsoft.com/office/powerpoint/2010/main" val="4022911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" r="7675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1472" y="319259"/>
            <a:ext cx="7495284" cy="484748"/>
          </a:xfrm>
          <a:prstGeom prst="rect">
            <a:avLst/>
          </a:prstGeom>
          <a:solidFill>
            <a:schemeClr val="bg1">
              <a:lumMod val="8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50" b="1" dirty="0">
                <a:latin typeface="Arial" panose="020B0604020202020204" pitchFamily="34" charset="0"/>
                <a:cs typeface="Arial" panose="020B0604020202020204" pitchFamily="34" charset="0"/>
              </a:rPr>
              <a:t>Design challenges in livestock impact studies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13E136-811B-4EAC-B735-11DF58D2737A}"/>
              </a:ext>
            </a:extLst>
          </p:cNvPr>
          <p:cNvSpPr txBox="1"/>
          <p:nvPr/>
        </p:nvSpPr>
        <p:spPr>
          <a:xfrm>
            <a:off x="420409" y="1271946"/>
            <a:ext cx="8581696" cy="4832092"/>
          </a:xfrm>
          <a:prstGeom prst="rect">
            <a:avLst/>
          </a:prstGeom>
          <a:solidFill>
            <a:schemeClr val="bg1">
              <a:lumMod val="85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Design constraints: lack of suitable reference/control sites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Confounding temporal effects in before-after studies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Confounding spatial effects in treatment-control studies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Access or funding constraints cause poor within-study replication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Spatial and temporal heterogeneity of grazing practices results in treatment heterogeneity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Heterogeneity of community-level and population-level response</a:t>
            </a:r>
          </a:p>
        </p:txBody>
      </p:sp>
    </p:spTree>
    <p:extLst>
      <p:ext uri="{BB962C8B-B14F-4D97-AF65-F5344CB8AC3E}">
        <p14:creationId xmlns:p14="http://schemas.microsoft.com/office/powerpoint/2010/main" val="110769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24667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Meta-analysis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19381" y="1924980"/>
            <a:ext cx="6083561" cy="4524315"/>
          </a:xfrm>
          <a:prstGeom prst="rect">
            <a:avLst/>
          </a:prstGeom>
          <a:solidFill>
            <a:schemeClr val="bg1">
              <a:lumMod val="85000"/>
              <a:alpha val="78000"/>
            </a:schemeClr>
          </a:solidFill>
        </p:spPr>
        <p:txBody>
          <a:bodyPr wrap="square" rtlCol="0">
            <a:spAutoFit/>
          </a:bodyPr>
          <a:lstStyle/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Quantitative approach to combining results of studies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Generalization of measure of effect sizes overall or by group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Exploration of the influence of moderators on effect size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Identification of issues with available data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Open Science Framework – transparency &amp; repeatability</a:t>
            </a:r>
          </a:p>
          <a:p>
            <a:pPr marL="257168" indent="-257168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57168" indent="-257168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Preferred Reporting Items for Systematic Reviews and Meta-Analyses (PRISMA) prisma-statement.org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69" y="2276990"/>
            <a:ext cx="2005457" cy="1282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1038" y="4044240"/>
            <a:ext cx="134992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50" b="1" dirty="0"/>
              <a:t>osf.io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05" y="5437701"/>
            <a:ext cx="946586" cy="76455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6168" y="867074"/>
            <a:ext cx="78170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Scope: studies of vertebrate wildlife abundance, diversity, and demographic response to livestock grazing from treatment-control or before-impact designs</a:t>
            </a:r>
          </a:p>
        </p:txBody>
      </p:sp>
    </p:spTree>
    <p:extLst>
      <p:ext uri="{BB962C8B-B14F-4D97-AF65-F5344CB8AC3E}">
        <p14:creationId xmlns:p14="http://schemas.microsoft.com/office/powerpoint/2010/main" val="33832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03498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Source Review and Inclusion*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666" y="1297632"/>
            <a:ext cx="4768442" cy="646331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Records identified during initial database search and filter process: </a:t>
            </a:r>
            <a:r>
              <a:rPr lang="en-US" b="1" dirty="0"/>
              <a:t>110, Kappa = 0.63-0.97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>
          <a:xfrm>
            <a:off x="2486773" y="1920883"/>
            <a:ext cx="6797" cy="349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8066" y="2280937"/>
            <a:ext cx="4690997" cy="923330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Additional records identified by forward &amp; backwards citation search of initial records:</a:t>
            </a:r>
          </a:p>
          <a:p>
            <a:pPr algn="ctr"/>
            <a:r>
              <a:rPr lang="en-US" b="1" dirty="0"/>
              <a:t>171</a:t>
            </a:r>
            <a:r>
              <a:rPr lang="en-US" dirty="0"/>
              <a:t> + 110 = </a:t>
            </a:r>
            <a:r>
              <a:rPr lang="en-US" b="1" dirty="0"/>
              <a:t>281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36385" y="1298121"/>
            <a:ext cx="3666871" cy="1200329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Web of Science and Google Scholar searches, example term: (</a:t>
            </a:r>
            <a:r>
              <a:rPr lang="en-US" dirty="0" err="1"/>
              <a:t>graz</a:t>
            </a:r>
            <a:r>
              <a:rPr lang="en-US" dirty="0"/>
              <a:t>* AND effect*) AND abundance*</a:t>
            </a:r>
          </a:p>
          <a:p>
            <a:pPr algn="ctr"/>
            <a:r>
              <a:rPr lang="en-US" b="1" dirty="0"/>
              <a:t>1012 references</a:t>
            </a:r>
          </a:p>
        </p:txBody>
      </p:sp>
      <p:cxnSp>
        <p:nvCxnSpPr>
          <p:cNvPr id="10" name="Straight Arrow Connector 9"/>
          <p:cNvCxnSpPr>
            <a:cxnSpLocks/>
            <a:endCxn id="5" idx="3"/>
          </p:cNvCxnSpPr>
          <p:nvPr/>
        </p:nvCxnSpPr>
        <p:spPr>
          <a:xfrm flipH="1">
            <a:off x="4913108" y="1612892"/>
            <a:ext cx="423277" cy="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493567" y="3208227"/>
            <a:ext cx="1" cy="731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>
            <a:off x="2493568" y="3561277"/>
            <a:ext cx="2487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981518" y="2977204"/>
            <a:ext cx="4021736" cy="1200329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Excluded - no control comparison, opinion paper, never subjected to review, insufficient data, confounded treatment effect: </a:t>
            </a:r>
            <a:r>
              <a:rPr lang="en-US" b="1" dirty="0"/>
              <a:t>186 + </a:t>
            </a:r>
            <a:r>
              <a:rPr lang="en-US" dirty="0"/>
              <a:t>14 unavailable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48066" y="3945580"/>
            <a:ext cx="4690997" cy="646331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Records identified for data extraction:</a:t>
            </a:r>
          </a:p>
          <a:p>
            <a:pPr algn="ctr"/>
            <a:r>
              <a:rPr lang="en-US" dirty="0"/>
              <a:t>81 with </a:t>
            </a:r>
            <a:r>
              <a:rPr lang="en-US" b="1" dirty="0"/>
              <a:t>81</a:t>
            </a:r>
            <a:r>
              <a:rPr lang="en-US" dirty="0"/>
              <a:t> complete</a:t>
            </a:r>
            <a:endParaRPr lang="en-US" b="1" dirty="0"/>
          </a:p>
        </p:txBody>
      </p:sp>
      <p:cxnSp>
        <p:nvCxnSpPr>
          <p:cNvPr id="30" name="Straight Arrow Connector 29"/>
          <p:cNvCxnSpPr>
            <a:cxnSpLocks/>
            <a:stCxn id="22" idx="2"/>
            <a:endCxn id="46" idx="0"/>
          </p:cNvCxnSpPr>
          <p:nvPr/>
        </p:nvCxnSpPr>
        <p:spPr>
          <a:xfrm flipH="1">
            <a:off x="2486773" y="4591911"/>
            <a:ext cx="6792" cy="345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cxnSpLocks/>
          </p:cNvCxnSpPr>
          <p:nvPr/>
        </p:nvCxnSpPr>
        <p:spPr>
          <a:xfrm flipH="1">
            <a:off x="5743577" y="4705140"/>
            <a:ext cx="5192" cy="23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/>
          </p:cNvCxnSpPr>
          <p:nvPr/>
        </p:nvCxnSpPr>
        <p:spPr>
          <a:xfrm>
            <a:off x="2493567" y="4705140"/>
            <a:ext cx="3250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332981" y="4937902"/>
            <a:ext cx="2307583" cy="646331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Abundance</a:t>
            </a:r>
            <a:r>
              <a:rPr lang="en-US" dirty="0"/>
              <a:t> Data:</a:t>
            </a:r>
            <a:r>
              <a:rPr lang="en-US" i="1" dirty="0"/>
              <a:t> </a:t>
            </a:r>
            <a:r>
              <a:rPr lang="en-US" b="1" dirty="0"/>
              <a:t>38</a:t>
            </a:r>
            <a:r>
              <a:rPr lang="en-US" dirty="0"/>
              <a:t>/298</a:t>
            </a:r>
            <a:r>
              <a:rPr lang="en-US" i="1" dirty="0"/>
              <a:t>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01468" y="4937903"/>
            <a:ext cx="2307583" cy="646331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Complete </a:t>
            </a:r>
            <a:r>
              <a:rPr lang="en-US" i="1" dirty="0"/>
              <a:t>Richness</a:t>
            </a:r>
            <a:r>
              <a:rPr lang="en-US" dirty="0"/>
              <a:t> Data: </a:t>
            </a:r>
            <a:r>
              <a:rPr lang="en-US" b="1" dirty="0"/>
              <a:t>14</a:t>
            </a:r>
            <a:r>
              <a:rPr lang="en-US" dirty="0"/>
              <a:t>/34</a:t>
            </a:r>
            <a:r>
              <a:rPr lang="en-US" i="1" dirty="0"/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09046" y="6548816"/>
            <a:ext cx="22437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*Modified PRISMA Flowchart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76FAB-1A80-46A4-B0F5-347A5DE12C49}"/>
              </a:ext>
            </a:extLst>
          </p:cNvPr>
          <p:cNvSpPr txBox="1"/>
          <p:nvPr/>
        </p:nvSpPr>
        <p:spPr>
          <a:xfrm>
            <a:off x="1332978" y="5902485"/>
            <a:ext cx="2307583" cy="646331"/>
          </a:xfrm>
          <a:prstGeom prst="rect">
            <a:avLst/>
          </a:prstGeom>
          <a:noFill/>
          <a:ln w="15875" cap="rnd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Complete </a:t>
            </a:r>
            <a:r>
              <a:rPr lang="en-US" i="1" dirty="0"/>
              <a:t>Abundance</a:t>
            </a:r>
            <a:r>
              <a:rPr lang="en-US" dirty="0"/>
              <a:t> Data:</a:t>
            </a:r>
            <a:r>
              <a:rPr lang="en-US" i="1" dirty="0"/>
              <a:t> </a:t>
            </a:r>
            <a:r>
              <a:rPr lang="en-US" b="1" dirty="0"/>
              <a:t>27</a:t>
            </a:r>
            <a:r>
              <a:rPr lang="en-US" dirty="0"/>
              <a:t>/255</a:t>
            </a:r>
            <a:r>
              <a:rPr lang="en-US" i="1" dirty="0"/>
              <a:t>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FFB57F-AD84-4E20-B374-1C9A01ED9C2A}"/>
              </a:ext>
            </a:extLst>
          </p:cNvPr>
          <p:cNvCxnSpPr>
            <a:cxnSpLocks/>
            <a:stCxn id="46" idx="2"/>
          </p:cNvCxnSpPr>
          <p:nvPr/>
        </p:nvCxnSpPr>
        <p:spPr>
          <a:xfrm flipH="1">
            <a:off x="2486769" y="5584233"/>
            <a:ext cx="4" cy="318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53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21" grpId="0" animBg="1"/>
      <p:bldP spid="22" grpId="0" animBg="1"/>
      <p:bldP spid="46" grpId="0" animBg="1"/>
      <p:bldP spid="4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5257" y="229926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Measure of Effect Size &amp; Moderators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35006" y="1138933"/>
            <a:ext cx="2603951" cy="390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Moderators</a:t>
            </a:r>
          </a:p>
          <a:p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cs typeface="Arial" panose="020B0604020202020204" pitchFamily="34" charset="0"/>
              </a:rPr>
              <a:t>Fixed effects: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Riparian/Upland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Taxonomic class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Study design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Grazing treatment</a:t>
            </a:r>
          </a:p>
          <a:p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cs typeface="Arial" panose="020B0604020202020204" pitchFamily="34" charset="0"/>
              </a:rPr>
              <a:t>Random effects: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Study ID</a:t>
            </a: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Study year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3818" y="6169850"/>
            <a:ext cx="87928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>
                <a:latin typeface="Arial" panose="020B0604020202020204" pitchFamily="34" charset="0"/>
                <a:cs typeface="Arial" panose="020B0604020202020204" pitchFamily="34" charset="0"/>
              </a:rPr>
              <a:t>Calculations and parameter estimation conducted with library </a:t>
            </a:r>
            <a:r>
              <a:rPr lang="en-US" sz="1350" b="1" dirty="0" err="1">
                <a:latin typeface="Arial" panose="020B0604020202020204" pitchFamily="34" charset="0"/>
                <a:cs typeface="Arial" panose="020B0604020202020204" pitchFamily="34" charset="0"/>
              </a:rPr>
              <a:t>metafor</a:t>
            </a:r>
            <a:r>
              <a:rPr lang="en-US" sz="1350" b="1" dirty="0">
                <a:latin typeface="Arial" panose="020B0604020202020204" pitchFamily="34" charset="0"/>
                <a:cs typeface="Arial" panose="020B0604020202020204" pitchFamily="34" charset="0"/>
              </a:rPr>
              <a:t>, graphing with library ggplot2 in 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0676" y="1161922"/>
            <a:ext cx="3346418" cy="3577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Effect size</a:t>
            </a:r>
          </a:p>
          <a:p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cs typeface="Arial" panose="020B0604020202020204" pitchFamily="34" charset="0"/>
              </a:rPr>
              <a:t>Hedges’ d*</a:t>
            </a: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Measures effect size as mean difference in units of standard deviation</a:t>
            </a:r>
          </a:p>
          <a:p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i="1" dirty="0">
                <a:latin typeface="Arial" panose="020B0604020202020204" pitchFamily="34" charset="0"/>
                <a:cs typeface="Arial" panose="020B0604020202020204" pitchFamily="34" charset="0"/>
              </a:rPr>
              <a:t>Treatment (grazed)        – control (</a:t>
            </a:r>
            <a:r>
              <a:rPr lang="en-US" sz="2100" i="1" dirty="0" err="1">
                <a:latin typeface="Arial" panose="020B0604020202020204" pitchFamily="34" charset="0"/>
                <a:cs typeface="Arial" panose="020B0604020202020204" pitchFamily="34" charset="0"/>
              </a:rPr>
              <a:t>ungrazed</a:t>
            </a:r>
            <a:r>
              <a:rPr lang="en-US" sz="21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21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00" i="1" dirty="0">
                <a:latin typeface="Arial" panose="020B0604020202020204" pitchFamily="34" charset="0"/>
                <a:cs typeface="Arial" panose="020B0604020202020204" pitchFamily="34" charset="0"/>
              </a:rPr>
              <a:t>Requires variance and 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98733" y="6548811"/>
            <a:ext cx="370165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sz="1350" i="1" dirty="0" err="1">
                <a:latin typeface="Arial" panose="020B0604020202020204" pitchFamily="34" charset="0"/>
                <a:cs typeface="Arial" panose="020B0604020202020204" pitchFamily="34" charset="0"/>
              </a:rPr>
              <a:t>sensu</a:t>
            </a:r>
            <a:r>
              <a:rPr lang="en-US" sz="1350" dirty="0">
                <a:latin typeface="Arial" panose="020B0604020202020204" pitchFamily="34" charset="0"/>
                <a:cs typeface="Arial" panose="020B0604020202020204" pitchFamily="34" charset="0"/>
              </a:rPr>
              <a:t> Nakagawa and </a:t>
            </a:r>
            <a:r>
              <a:rPr lang="en-US" sz="1350" dirty="0" err="1">
                <a:latin typeface="Arial" panose="020B0604020202020204" pitchFamily="34" charset="0"/>
                <a:cs typeface="Arial" panose="020B0604020202020204" pitchFamily="34" charset="0"/>
              </a:rPr>
              <a:t>Cuthill</a:t>
            </a:r>
            <a:r>
              <a:rPr lang="en-US" sz="1350" dirty="0">
                <a:latin typeface="Arial" panose="020B0604020202020204" pitchFamily="34" charset="0"/>
                <a:cs typeface="Arial" panose="020B0604020202020204" pitchFamily="34" charset="0"/>
              </a:rPr>
              <a:t> 2007, </a:t>
            </a:r>
            <a:r>
              <a:rPr lang="en-US" sz="1350" i="1" dirty="0">
                <a:latin typeface="Arial" panose="020B0604020202020204" pitchFamily="34" charset="0"/>
                <a:cs typeface="Arial" panose="020B0604020202020204" pitchFamily="34" charset="0"/>
              </a:rPr>
              <a:t>Biol. Rev.</a:t>
            </a:r>
          </a:p>
        </p:txBody>
      </p:sp>
    </p:spTree>
    <p:extLst>
      <p:ext uri="{BB962C8B-B14F-4D97-AF65-F5344CB8AC3E}">
        <p14:creationId xmlns:p14="http://schemas.microsoft.com/office/powerpoint/2010/main" val="172923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494DD7-18D7-47C4-9DF2-694DB3E9C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37" y="0"/>
            <a:ext cx="88745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77221"/>
            <a:ext cx="9144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Map of studies with extracted data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 flipV="1">
            <a:off x="4030809" y="1466688"/>
            <a:ext cx="0" cy="3988181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313742" y="4289731"/>
            <a:ext cx="76405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solidFill>
                  <a:srgbClr val="FF0000"/>
                </a:solidFill>
              </a:rPr>
              <a:t>“West”</a:t>
            </a:r>
          </a:p>
        </p:txBody>
      </p:sp>
    </p:spTree>
    <p:extLst>
      <p:ext uri="{BB962C8B-B14F-4D97-AF65-F5344CB8AC3E}">
        <p14:creationId xmlns:p14="http://schemas.microsoft.com/office/powerpoint/2010/main" val="2635228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3926</TotalTime>
  <Words>828</Words>
  <Application>Microsoft Office PowerPoint</Application>
  <PresentationFormat>On-screen Show (4:3)</PresentationFormat>
  <Paragraphs>158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Barton</dc:creator>
  <cp:lastModifiedBy>Daniel Barton</cp:lastModifiedBy>
  <cp:revision>62</cp:revision>
  <dcterms:created xsi:type="dcterms:W3CDTF">2017-02-05T06:17:08Z</dcterms:created>
  <dcterms:modified xsi:type="dcterms:W3CDTF">2017-09-26T16:53:07Z</dcterms:modified>
</cp:coreProperties>
</file>

<file path=docProps/thumbnail.jpeg>
</file>